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8" r:id="rId5"/>
    <p:sldId id="269" r:id="rId6"/>
    <p:sldId id="293" r:id="rId7"/>
    <p:sldId id="289" r:id="rId8"/>
    <p:sldId id="268" r:id="rId9"/>
    <p:sldId id="270" r:id="rId10"/>
    <p:sldId id="271" r:id="rId11"/>
    <p:sldId id="288" r:id="rId12"/>
    <p:sldId id="273" r:id="rId13"/>
    <p:sldId id="266" r:id="rId14"/>
    <p:sldId id="274" r:id="rId15"/>
    <p:sldId id="283" r:id="rId16"/>
    <p:sldId id="294" r:id="rId17"/>
    <p:sldId id="284" r:id="rId18"/>
    <p:sldId id="290" r:id="rId19"/>
    <p:sldId id="291" r:id="rId20"/>
    <p:sldId id="292" r:id="rId21"/>
    <p:sldId id="286" r:id="rId22"/>
    <p:sldId id="287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999"/>
    <a:srgbClr val="008F00"/>
    <a:srgbClr val="2C567A"/>
    <a:srgbClr val="FF7E79"/>
    <a:srgbClr val="666666"/>
    <a:srgbClr val="76D6FF"/>
    <a:srgbClr val="0D1D51"/>
    <a:srgbClr val="007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9" autoAdjust="0"/>
    <p:restoredTop sz="87949" autoAdjust="0"/>
  </p:normalViewPr>
  <p:slideViewPr>
    <p:cSldViewPr snapToGrid="0" showGuides="1">
      <p:cViewPr varScale="1">
        <p:scale>
          <a:sx n="155" d="100"/>
          <a:sy n="155" d="100"/>
        </p:scale>
        <p:origin x="200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4/22/20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4/22/20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1213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46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7916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74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2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69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6565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0941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30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4/22/20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49" y="1340527"/>
            <a:ext cx="5738859" cy="2684447"/>
          </a:xfrm>
        </p:spPr>
        <p:txBody>
          <a:bodyPr/>
          <a:lstStyle/>
          <a:p>
            <a:r>
              <a:rPr lang="en-US" sz="4400" dirty="0"/>
              <a:t>Predict Stock market Movement Based on NEWS HEALINES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49" y="4498298"/>
            <a:ext cx="5143500" cy="2038350"/>
          </a:xfrm>
        </p:spPr>
        <p:txBody>
          <a:bodyPr/>
          <a:lstStyle/>
          <a:p>
            <a:r>
              <a:rPr lang="en-US" dirty="0"/>
              <a:t>Team</a:t>
            </a:r>
            <a:r>
              <a:rPr lang="zh-CN" altLang="en-US" dirty="0"/>
              <a:t>：</a:t>
            </a:r>
            <a:r>
              <a:rPr lang="en-US" altLang="zh-CN" dirty="0"/>
              <a:t>Young And NAÏVE</a:t>
            </a:r>
            <a:endParaRPr lang="en-US" dirty="0"/>
          </a:p>
          <a:p>
            <a:r>
              <a:rPr lang="en-US" sz="1400" dirty="0" err="1"/>
              <a:t>Sichen</a:t>
            </a:r>
            <a:r>
              <a:rPr lang="en-US" sz="1400" dirty="0"/>
              <a:t> Zhao      001051127</a:t>
            </a:r>
          </a:p>
          <a:p>
            <a:r>
              <a:rPr lang="en-US" sz="1400" dirty="0"/>
              <a:t>Xianling Zeng  001057338</a:t>
            </a:r>
          </a:p>
          <a:p>
            <a:r>
              <a:rPr lang="en-US" sz="1400" dirty="0" err="1"/>
              <a:t>Yiziyin</a:t>
            </a:r>
            <a:r>
              <a:rPr lang="en-US" sz="1400" dirty="0"/>
              <a:t> Yao          001341398</a:t>
            </a:r>
          </a:p>
          <a:p>
            <a:endParaRPr lang="en-US" dirty="0"/>
          </a:p>
        </p:txBody>
      </p:sp>
      <p:pic>
        <p:nvPicPr>
          <p:cNvPr id="22" name="图片占位符 21" descr="穿西装的男人在街道上&#10;&#10;描述已自动生成">
            <a:extLst>
              <a:ext uri="{FF2B5EF4-FFF2-40B4-BE49-F238E27FC236}">
                <a16:creationId xmlns:a16="http://schemas.microsoft.com/office/drawing/2014/main" id="{F356E2A2-FC4C-654F-A305-F213B9FE02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7556" y="668434"/>
            <a:ext cx="11150600" cy="920336"/>
          </a:xfrm>
        </p:spPr>
        <p:txBody>
          <a:bodyPr/>
          <a:lstStyle/>
          <a:p>
            <a:r>
              <a:rPr lang="en-US" dirty="0"/>
              <a:t>Fitting  To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D5266-CE27-A74F-ACB8-DB95996A936D}"/>
              </a:ext>
            </a:extLst>
          </p:cNvPr>
          <p:cNvSpPr txBox="1"/>
          <p:nvPr/>
        </p:nvSpPr>
        <p:spPr>
          <a:xfrm>
            <a:off x="4888230" y="2036631"/>
            <a:ext cx="2415540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SVR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SVC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Naive Bayes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Logistic Regression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Random forest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/>
              <a:t>Xgboost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A31D99-5A02-514A-A004-18EF1DF5E43E}"/>
              </a:ext>
            </a:extLst>
          </p:cNvPr>
          <p:cNvSpPr txBox="1"/>
          <p:nvPr/>
        </p:nvSpPr>
        <p:spPr>
          <a:xfrm>
            <a:off x="2665029" y="2831382"/>
            <a:ext cx="7103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What about Only </a:t>
            </a:r>
            <a:r>
              <a:rPr kumimoji="1" lang="en-US" altLang="zh-CN" sz="4000" b="1" dirty="0">
                <a:solidFill>
                  <a:srgbClr val="FF7E79"/>
                </a:solidFill>
              </a:rPr>
              <a:t>Business News</a:t>
            </a:r>
            <a:r>
              <a:rPr kumimoji="1" lang="en-US" altLang="zh-CN" sz="4000" b="1" dirty="0"/>
              <a:t>?</a:t>
            </a:r>
            <a:endParaRPr kumimoji="1"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business news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1F06C7-1E5C-6940-A560-0FB5E9123065}"/>
              </a:ext>
            </a:extLst>
          </p:cNvPr>
          <p:cNvSpPr txBox="1"/>
          <p:nvPr/>
        </p:nvSpPr>
        <p:spPr>
          <a:xfrm>
            <a:off x="2422208" y="2918936"/>
            <a:ext cx="733806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i="1" dirty="0">
                <a:solidFill>
                  <a:srgbClr val="00B050"/>
                </a:solidFill>
              </a:rPr>
              <a:t># export business news to csv file ready to merge with SP500 data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df1  =  df.loc[ df [ 'category’ ]  ==  'BUSINESS’ ]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df2  =  df1.groupby( 'date’ ).headline.apply( list ).reset_index( 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df2.to_csv( 'Business.csv',encoding  =  'utf-8’ ) 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0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4A7BCC-08AD-884B-A47A-728BA5B9F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347" y="1086454"/>
            <a:ext cx="8257306" cy="33613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15684E-D34F-3545-B9D8-15D55E7564A2}"/>
              </a:ext>
            </a:extLst>
          </p:cNvPr>
          <p:cNvSpPr txBox="1"/>
          <p:nvPr/>
        </p:nvSpPr>
        <p:spPr>
          <a:xfrm>
            <a:off x="4810868" y="5025250"/>
            <a:ext cx="257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This gives us confidence!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ACCURATE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383145-0799-224C-90F5-091DFBF9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10" y="2964180"/>
            <a:ext cx="6045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09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A31D99-5A02-514A-A004-18EF1DF5E43E}"/>
              </a:ext>
            </a:extLst>
          </p:cNvPr>
          <p:cNvSpPr txBox="1"/>
          <p:nvPr/>
        </p:nvSpPr>
        <p:spPr>
          <a:xfrm>
            <a:off x="2123966" y="1056689"/>
            <a:ext cx="794406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9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</a:t>
            </a:r>
            <a:r>
              <a:rPr kumimoji="1" lang="zh-CN" altLang="en-US" sz="28700" b="1" dirty="0">
                <a:solidFill>
                  <a:srgbClr val="FF7E79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28676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56C469D1-5329-0047-8012-F1A8110EA1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42" r="10930"/>
          <a:stretch/>
        </p:blipFill>
        <p:spPr>
          <a:xfrm>
            <a:off x="3506803" y="1848535"/>
            <a:ext cx="5183188" cy="3684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C6C2977B-F239-9847-AF62-275DD426723F}"/>
              </a:ext>
            </a:extLst>
          </p:cNvPr>
          <p:cNvSpPr txBox="1"/>
          <p:nvPr/>
        </p:nvSpPr>
        <p:spPr>
          <a:xfrm>
            <a:off x="4086809" y="1148033"/>
            <a:ext cx="4009530" cy="519763"/>
          </a:xfrm>
          <a:prstGeom prst="rect">
            <a:avLst/>
          </a:prstGeom>
        </p:spPr>
        <p:txBody>
          <a:bodyPr rtlCol="0" anchor="b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Graduated from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Berklee College of Music</a:t>
            </a:r>
          </a:p>
        </p:txBody>
      </p:sp>
    </p:spTree>
    <p:extLst>
      <p:ext uri="{BB962C8B-B14F-4D97-AF65-F5344CB8AC3E}">
        <p14:creationId xmlns:p14="http://schemas.microsoft.com/office/powerpoint/2010/main" val="404418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C6C2977B-F239-9847-AF62-275DD426723F}"/>
              </a:ext>
            </a:extLst>
          </p:cNvPr>
          <p:cNvSpPr txBox="1"/>
          <p:nvPr/>
        </p:nvSpPr>
        <p:spPr>
          <a:xfrm>
            <a:off x="3848506" y="1029660"/>
            <a:ext cx="4769714" cy="519763"/>
          </a:xfrm>
          <a:prstGeom prst="rect">
            <a:avLst/>
          </a:prstGeom>
        </p:spPr>
        <p:txBody>
          <a:bodyPr rtlCol="0" anchor="b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Science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stock market and bankrupt 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9806A079-B169-D24E-B28E-5E03F13EDA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62"/>
          <a:stretch/>
        </p:blipFill>
        <p:spPr>
          <a:xfrm>
            <a:off x="3637613" y="1833073"/>
            <a:ext cx="5157787" cy="3684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013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DC59B-D205-4D3A-B633-E017BA9FAA55}"/>
              </a:ext>
            </a:extLst>
          </p:cNvPr>
          <p:cNvSpPr txBox="1"/>
          <p:nvPr/>
        </p:nvSpPr>
        <p:spPr>
          <a:xfrm>
            <a:off x="507556" y="1733550"/>
            <a:ext cx="11150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Stock market itself is unpredictable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</a:t>
            </a:r>
            <a:r>
              <a:rPr lang="en-US" altLang="zh-CN" sz="2400" dirty="0"/>
              <a:t>nly use simple 0 and 1 to represent up/down, but ignore amplitude</a:t>
            </a:r>
            <a:r>
              <a:rPr lang="en-US" sz="24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Business news quantity is limited (only 900!)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are just noob of 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03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95144" y="799487"/>
            <a:ext cx="4801711" cy="1173059"/>
          </a:xfrm>
        </p:spPr>
        <p:txBody>
          <a:bodyPr/>
          <a:lstStyle/>
          <a:p>
            <a:r>
              <a:rPr lang="en-US" sz="6000" dirty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3783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0E6BDFB-97FD-7746-AC90-2596354F6B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5" name="图片 24" descr="图片包含 游戏机&#10;&#10;描述已自动生成">
            <a:extLst>
              <a:ext uri="{FF2B5EF4-FFF2-40B4-BE49-F238E27FC236}">
                <a16:creationId xmlns:a16="http://schemas.microsoft.com/office/drawing/2014/main" id="{3ADD9EDE-7378-4E4D-A302-75905612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17" y="1782106"/>
            <a:ext cx="3314065" cy="3314065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8DCFA9E-2CC4-EB4B-9FF4-E656A9820BD5}"/>
              </a:ext>
            </a:extLst>
          </p:cNvPr>
          <p:cNvSpPr txBox="1"/>
          <p:nvPr/>
        </p:nvSpPr>
        <p:spPr>
          <a:xfrm>
            <a:off x="5294522" y="2921168"/>
            <a:ext cx="6069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/>
              <a:t>News</a:t>
            </a:r>
            <a:r>
              <a:rPr kumimoji="1" lang="en-US" altLang="zh-CN" sz="4800" dirty="0"/>
              <a:t>   </a:t>
            </a:r>
            <a:r>
              <a:rPr kumimoji="1" lang="en-US" altLang="zh-CN" sz="3200" b="1" dirty="0"/>
              <a:t>+</a:t>
            </a:r>
            <a:r>
              <a:rPr kumimoji="1" lang="en-US" altLang="zh-CN" sz="3200" dirty="0"/>
              <a:t>  </a:t>
            </a:r>
            <a:r>
              <a:rPr kumimoji="1" lang="en-US" altLang="zh-CN" sz="4800" dirty="0"/>
              <a:t> </a:t>
            </a:r>
            <a:r>
              <a:rPr kumimoji="1" lang="en-US" altLang="zh-CN" sz="6000" b="1" dirty="0"/>
              <a:t>Stock</a:t>
            </a:r>
            <a:r>
              <a:rPr kumimoji="1" lang="en-US" altLang="zh-CN" sz="4800" dirty="0"/>
              <a:t>   </a:t>
            </a:r>
            <a:r>
              <a:rPr kumimoji="1" lang="en-US" altLang="zh-CN" sz="3200" dirty="0"/>
              <a:t>=</a:t>
            </a:r>
            <a:r>
              <a:rPr kumimoji="1" lang="en-US" altLang="zh-CN" sz="4800" dirty="0"/>
              <a:t>  </a:t>
            </a:r>
            <a:r>
              <a:rPr kumimoji="1" lang="en-US" altLang="zh-CN" sz="6000" b="1" dirty="0">
                <a:solidFill>
                  <a:srgbClr val="FF7E79"/>
                </a:solidFill>
              </a:rPr>
              <a:t>?</a:t>
            </a:r>
            <a:endParaRPr kumimoji="1" lang="zh-CN" altLang="en-US" sz="6000" b="1" dirty="0">
              <a:solidFill>
                <a:srgbClr val="FF7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2C2420-EC3F-344E-AF29-18E11A497B69}"/>
              </a:ext>
            </a:extLst>
          </p:cNvPr>
          <p:cNvSpPr txBox="1"/>
          <p:nvPr/>
        </p:nvSpPr>
        <p:spPr>
          <a:xfrm>
            <a:off x="7029450" y="20231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558544-8EE3-C94A-80FF-4FBA54D439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B833231F-51D4-D941-B0A0-7CA82547109C}"/>
              </a:ext>
            </a:extLst>
          </p:cNvPr>
          <p:cNvSpPr txBox="1">
            <a:spLocks/>
          </p:cNvSpPr>
          <p:nvPr/>
        </p:nvSpPr>
        <p:spPr>
          <a:xfrm>
            <a:off x="4009450" y="2648732"/>
            <a:ext cx="4332159" cy="6514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D6F843-64F5-6C42-89CF-C71B247A5E08}"/>
              </a:ext>
            </a:extLst>
          </p:cNvPr>
          <p:cNvSpPr txBox="1"/>
          <p:nvPr/>
        </p:nvSpPr>
        <p:spPr>
          <a:xfrm>
            <a:off x="3609494" y="3681253"/>
            <a:ext cx="513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Hope 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guys can become millionaires in the future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0E6BDFB-97FD-7746-AC90-2596354F6B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5B14A16B-3767-7843-9194-9ADBD721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77" y="901524"/>
            <a:ext cx="10606245" cy="5339321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6DF6F36-A6D6-5942-80AE-6D345E90969E}"/>
              </a:ext>
            </a:extLst>
          </p:cNvPr>
          <p:cNvSpPr/>
          <p:nvPr/>
        </p:nvSpPr>
        <p:spPr>
          <a:xfrm rot="2214570">
            <a:off x="2044929" y="1195656"/>
            <a:ext cx="602527" cy="1280952"/>
          </a:xfrm>
          <a:prstGeom prst="ellipse">
            <a:avLst/>
          </a:prstGeom>
          <a:solidFill>
            <a:srgbClr val="FF0000">
              <a:alpha val="0"/>
            </a:srgbClr>
          </a:solidFill>
          <a:ln w="28575">
            <a:solidFill>
              <a:srgbClr val="316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 w="762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698893C-1FAF-D848-A93E-C2481F11478E}"/>
              </a:ext>
            </a:extLst>
          </p:cNvPr>
          <p:cNvSpPr/>
          <p:nvPr/>
        </p:nvSpPr>
        <p:spPr>
          <a:xfrm rot="20560694">
            <a:off x="2990759" y="1304382"/>
            <a:ext cx="432906" cy="1063499"/>
          </a:xfrm>
          <a:prstGeom prst="ellipse">
            <a:avLst/>
          </a:prstGeom>
          <a:solidFill>
            <a:srgbClr val="FF0000">
              <a:alpha val="0"/>
            </a:srgbClr>
          </a:solidFill>
          <a:ln w="28575">
            <a:solidFill>
              <a:srgbClr val="316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 w="762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FCAF53E-03ED-904A-8002-0C6D8B882C7D}"/>
              </a:ext>
            </a:extLst>
          </p:cNvPr>
          <p:cNvSpPr/>
          <p:nvPr/>
        </p:nvSpPr>
        <p:spPr>
          <a:xfrm rot="2214570">
            <a:off x="8201194" y="2153358"/>
            <a:ext cx="1347594" cy="677709"/>
          </a:xfrm>
          <a:prstGeom prst="ellipse">
            <a:avLst/>
          </a:prstGeom>
          <a:solidFill>
            <a:srgbClr val="FF0000">
              <a:alpha val="0"/>
            </a:srgbClr>
          </a:solidFill>
          <a:ln w="28575">
            <a:solidFill>
              <a:srgbClr val="316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 w="76200"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8451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E71241-89BB-6F44-9A59-2F60BA5A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94FF75-E45B-384D-827D-1CACB4F479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25C02C-557A-8F48-B60C-F33B1B55D288}"/>
              </a:ext>
            </a:extLst>
          </p:cNvPr>
          <p:cNvSpPr txBox="1"/>
          <p:nvPr/>
        </p:nvSpPr>
        <p:spPr>
          <a:xfrm>
            <a:off x="3854767" y="5705110"/>
            <a:ext cx="448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Closing Index of Dow Jones / Daily Movement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AAFC21-301C-4746-9C29-954B8E30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43" y="779452"/>
            <a:ext cx="11162914" cy="45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6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96" y="768717"/>
            <a:ext cx="10515600" cy="940181"/>
          </a:xfrm>
        </p:spPr>
        <p:txBody>
          <a:bodyPr anchor="b">
            <a:normAutofit/>
          </a:bodyPr>
          <a:lstStyle/>
          <a:p>
            <a:r>
              <a:rPr lang="en-US" dirty="0"/>
              <a:t>Can we predict stock market by news?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EE1AF-B12D-4AB4-B545-8CAE9EF1B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6" r="9324" b="-2"/>
          <a:stretch/>
        </p:blipFill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r>
              <a:rPr lang="en-US" sz="1800"/>
              <a:t>200,000 news headlines with different categories from Jan 2012 – May 2018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r>
              <a:rPr lang="en-US" sz="1800"/>
              <a:t>Historical data of S&amp;P 500 from Jan 2012- May 2018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A5779-6164-43F0-A1A0-734B43C2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59" y="2441372"/>
            <a:ext cx="4554654" cy="1982037"/>
          </a:xfrm>
          <a:prstGeom prst="rect">
            <a:avLst/>
          </a:prstGeom>
        </p:spPr>
      </p:pic>
      <p:pic>
        <p:nvPicPr>
          <p:cNvPr id="15" name="图片占位符 14" descr="图片包含 建筑, 玻璃, 大, 鸟&#10;&#10;描述已自动生成">
            <a:extLst>
              <a:ext uri="{FF2B5EF4-FFF2-40B4-BE49-F238E27FC236}">
                <a16:creationId xmlns:a16="http://schemas.microsoft.com/office/drawing/2014/main" id="{E9BD1DD9-CD77-9141-AF35-29178DCE0A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5000" r="1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612849" y="2711634"/>
            <a:ext cx="3445566" cy="495389"/>
          </a:xfrm>
        </p:spPr>
        <p:txBody>
          <a:bodyPr/>
          <a:lstStyle/>
          <a:p>
            <a:r>
              <a:rPr lang="en-US" dirty="0"/>
              <a:t>Data Joint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6971" y="3295650"/>
            <a:ext cx="3445566" cy="263642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News happens everyday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Stock market only has 5 trading days per week 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Tight up news and stock by date</a:t>
            </a:r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74167" y="2711635"/>
            <a:ext cx="3445566" cy="495389"/>
          </a:xfrm>
        </p:spPr>
        <p:txBody>
          <a:bodyPr/>
          <a:lstStyle/>
          <a:p>
            <a:r>
              <a:rPr lang="en-US" dirty="0"/>
              <a:t>Market up/down indicator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7420" y="3427413"/>
            <a:ext cx="3664356" cy="2504663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Close - Open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1 means market goes up in that day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0 means market goes down in that day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图片占位符 14" descr="图片包含 游戏机&#10;&#10;描述已自动生成">
            <a:extLst>
              <a:ext uri="{FF2B5EF4-FFF2-40B4-BE49-F238E27FC236}">
                <a16:creationId xmlns:a16="http://schemas.microsoft.com/office/drawing/2014/main" id="{3DACE225-EE40-6246-B028-F9B3E4FAE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t="7" b="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2BD323-5659-2A4D-A3C6-311F6E0C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4CBB04-39F1-CD42-A160-65AB9E6E3AA8}"/>
              </a:ext>
            </a:extLst>
          </p:cNvPr>
          <p:cNvSpPr txBox="1">
            <a:spLocks/>
          </p:cNvSpPr>
          <p:nvPr/>
        </p:nvSpPr>
        <p:spPr>
          <a:xfrm>
            <a:off x="668338" y="399021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Cleaning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8667561-18CD-2942-910A-436EA36BF6A6}"/>
              </a:ext>
            </a:extLst>
          </p:cNvPr>
          <p:cNvSpPr txBox="1">
            <a:spLocks/>
          </p:cNvSpPr>
          <p:nvPr/>
        </p:nvSpPr>
        <p:spPr>
          <a:xfrm>
            <a:off x="3664108" y="3346707"/>
            <a:ext cx="4074002" cy="28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</a:pPr>
            <a:r>
              <a:rPr lang="en-US" sz="1600" dirty="0">
                <a:cs typeface="Times New Roman" panose="02020603050405020304" pitchFamily="18" charset="0"/>
              </a:rPr>
              <a:t>Lowercase word</a:t>
            </a:r>
          </a:p>
          <a:p>
            <a:pPr marL="285750" indent="-285750">
              <a:lnSpc>
                <a:spcPct val="200000"/>
              </a:lnSpc>
            </a:pPr>
            <a:r>
              <a:rPr lang="en-US" sz="1600" dirty="0">
                <a:cs typeface="Times New Roman" panose="02020603050405020304" pitchFamily="18" charset="0"/>
              </a:rPr>
              <a:t>Delete stop word</a:t>
            </a:r>
          </a:p>
          <a:p>
            <a:pPr marL="285750" indent="-285750">
              <a:lnSpc>
                <a:spcPct val="200000"/>
              </a:lnSpc>
            </a:pPr>
            <a:r>
              <a:rPr lang="en-US" sz="1600" dirty="0">
                <a:cs typeface="Times New Roman" panose="02020603050405020304" pitchFamily="18" charset="0"/>
              </a:rPr>
              <a:t>Delete number and character </a:t>
            </a:r>
          </a:p>
          <a:p>
            <a:pPr marL="285750" indent="-285750">
              <a:lnSpc>
                <a:spcPct val="200000"/>
              </a:lnSpc>
            </a:pPr>
            <a:r>
              <a:rPr lang="en-US" sz="1600" dirty="0">
                <a:cs typeface="Times New Roman" panose="02020603050405020304" pitchFamily="18" charset="0"/>
              </a:rPr>
              <a:t>Drop N/A</a:t>
            </a:r>
          </a:p>
          <a:p>
            <a:endParaRPr lang="en-US" sz="1800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22DCFB86-1691-EC42-85B0-E4E2D9BBAA15}"/>
              </a:ext>
            </a:extLst>
          </p:cNvPr>
          <p:cNvSpPr txBox="1">
            <a:spLocks/>
          </p:cNvSpPr>
          <p:nvPr/>
        </p:nvSpPr>
        <p:spPr>
          <a:xfrm>
            <a:off x="3217228" y="1988116"/>
            <a:ext cx="4840922" cy="495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Separate sentence into word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AFDD1B5-9E7F-B245-99DE-4E0B87B95315}"/>
              </a:ext>
            </a:extLst>
          </p:cNvPr>
          <p:cNvSpPr txBox="1">
            <a:spLocks/>
          </p:cNvSpPr>
          <p:nvPr/>
        </p:nvSpPr>
        <p:spPr>
          <a:xfrm>
            <a:off x="3217228" y="2771239"/>
            <a:ext cx="4520882" cy="495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Delete redundant word</a:t>
            </a:r>
          </a:p>
        </p:txBody>
      </p:sp>
    </p:spTree>
    <p:extLst>
      <p:ext uri="{BB962C8B-B14F-4D97-AF65-F5344CB8AC3E}">
        <p14:creationId xmlns:p14="http://schemas.microsoft.com/office/powerpoint/2010/main" val="289159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24" y="465802"/>
            <a:ext cx="4405630" cy="920336"/>
          </a:xfrm>
        </p:spPr>
        <p:txBody>
          <a:bodyPr/>
          <a:lstStyle/>
          <a:p>
            <a:r>
              <a:rPr lang="en-US" dirty="0"/>
              <a:t>Word Vectorization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16DB4A4-E20E-41FA-8CB0-67A95168D446}"/>
              </a:ext>
            </a:extLst>
          </p:cNvPr>
          <p:cNvSpPr txBox="1">
            <a:spLocks/>
          </p:cNvSpPr>
          <p:nvPr/>
        </p:nvSpPr>
        <p:spPr>
          <a:xfrm>
            <a:off x="515938" y="1543411"/>
            <a:ext cx="4074002" cy="283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3AEF9-6043-4D36-8B01-A483E6A5A7F6}"/>
              </a:ext>
            </a:extLst>
          </p:cNvPr>
          <p:cNvSpPr txBox="1"/>
          <p:nvPr/>
        </p:nvSpPr>
        <p:spPr>
          <a:xfrm>
            <a:off x="4599344" y="2595567"/>
            <a:ext cx="2993311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Word2Vec Package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62B04B-D87F-3E4C-9AC0-DEAD75A86E49}"/>
              </a:ext>
            </a:extLst>
          </p:cNvPr>
          <p:cNvSpPr/>
          <p:nvPr/>
        </p:nvSpPr>
        <p:spPr>
          <a:xfrm>
            <a:off x="3705088" y="3851314"/>
            <a:ext cx="4997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F</a:t>
            </a:r>
            <a:r>
              <a:rPr lang="zh-CN" altLang="en-US" b="1" dirty="0"/>
              <a:t>rom </a:t>
            </a:r>
            <a:r>
              <a:rPr lang="zh-CN" altLang="en-US" dirty="0"/>
              <a:t> gensim.models.word2vec  </a:t>
            </a:r>
            <a:r>
              <a:rPr lang="zh-CN" altLang="en-US" b="1" dirty="0"/>
              <a:t>import </a:t>
            </a:r>
            <a:r>
              <a:rPr lang="zh-CN" altLang="en-US" dirty="0"/>
              <a:t> Word2Vec</a:t>
            </a:r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1115</Words>
  <Application>Microsoft Macintosh PowerPoint</Application>
  <PresentationFormat>宽屏</PresentationFormat>
  <Paragraphs>141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Times New Roman</vt:lpstr>
      <vt:lpstr>Office Theme</vt:lpstr>
      <vt:lpstr>Predict Stock market Movement Based on NEWS HEALINES </vt:lpstr>
      <vt:lpstr>PowerPoint 演示文稿</vt:lpstr>
      <vt:lpstr>PowerPoint 演示文稿</vt:lpstr>
      <vt:lpstr>PowerPoint 演示文稿</vt:lpstr>
      <vt:lpstr>Can we predict stock market by news?</vt:lpstr>
      <vt:lpstr>datasets </vt:lpstr>
      <vt:lpstr>Data Processing</vt:lpstr>
      <vt:lpstr>PowerPoint 演示文稿</vt:lpstr>
      <vt:lpstr>Word Vectorization</vt:lpstr>
      <vt:lpstr>Fitting  To Models</vt:lpstr>
      <vt:lpstr>PowerPoint 演示文稿</vt:lpstr>
      <vt:lpstr>Filter business news</vt:lpstr>
      <vt:lpstr>PowerPoint 演示文稿</vt:lpstr>
      <vt:lpstr>STILL NOT ACCURATE ENOUGH</vt:lpstr>
      <vt:lpstr>PowerPoint 演示文稿</vt:lpstr>
      <vt:lpstr>PowerPoint 演示文稿</vt:lpstr>
      <vt:lpstr>PowerPoint 演示文稿</vt:lpstr>
      <vt:lpstr>EXPLANATION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Sichen Zhao</dc:creator>
  <cp:lastModifiedBy/>
  <cp:revision>1</cp:revision>
  <dcterms:created xsi:type="dcterms:W3CDTF">2020-04-22T04:00:41Z</dcterms:created>
  <dcterms:modified xsi:type="dcterms:W3CDTF">2020-04-22T05:54:27Z</dcterms:modified>
</cp:coreProperties>
</file>